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9"/>
  </p:notesMasterIdLst>
  <p:sldIdLst>
    <p:sldId id="408" r:id="rId2"/>
    <p:sldId id="409" r:id="rId3"/>
    <p:sldId id="262" r:id="rId4"/>
    <p:sldId id="562" r:id="rId5"/>
    <p:sldId id="476" r:id="rId6"/>
    <p:sldId id="477" r:id="rId7"/>
    <p:sldId id="564" r:id="rId8"/>
    <p:sldId id="563" r:id="rId9"/>
    <p:sldId id="565" r:id="rId10"/>
    <p:sldId id="479" r:id="rId11"/>
    <p:sldId id="481" r:id="rId12"/>
    <p:sldId id="410" r:id="rId13"/>
    <p:sldId id="566" r:id="rId14"/>
    <p:sldId id="567" r:id="rId15"/>
    <p:sldId id="480" r:id="rId16"/>
    <p:sldId id="482" r:id="rId17"/>
    <p:sldId id="568" r:id="rId18"/>
    <p:sldId id="569" r:id="rId19"/>
    <p:sldId id="570" r:id="rId20"/>
    <p:sldId id="571" r:id="rId21"/>
    <p:sldId id="588" r:id="rId22"/>
    <p:sldId id="589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90" r:id="rId31"/>
    <p:sldId id="580" r:id="rId32"/>
    <p:sldId id="581" r:id="rId33"/>
    <p:sldId id="582" r:id="rId34"/>
    <p:sldId id="583" r:id="rId35"/>
    <p:sldId id="584" r:id="rId36"/>
    <p:sldId id="585" r:id="rId37"/>
    <p:sldId id="586" r:id="rId38"/>
    <p:sldId id="587" r:id="rId39"/>
    <p:sldId id="592" r:id="rId40"/>
    <p:sldId id="593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591" r:id="rId49"/>
    <p:sldId id="601" r:id="rId50"/>
    <p:sldId id="603" r:id="rId51"/>
    <p:sldId id="604" r:id="rId52"/>
    <p:sldId id="605" r:id="rId53"/>
    <p:sldId id="606" r:id="rId54"/>
    <p:sldId id="607" r:id="rId55"/>
    <p:sldId id="602" r:id="rId56"/>
    <p:sldId id="608" r:id="rId57"/>
    <p:sldId id="60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9" autoAdjust="0"/>
    <p:restoredTop sz="96143"/>
  </p:normalViewPr>
  <p:slideViewPr>
    <p:cSldViewPr snapToGrid="0">
      <p:cViewPr varScale="1">
        <p:scale>
          <a:sx n="78" d="100"/>
          <a:sy n="78" d="100"/>
        </p:scale>
        <p:origin x="192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5A85-7640-8845-AD37-4A688DDE5FC3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7C04E-D4B0-D74B-B920-D3C389F1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C3B74E0-6C0D-BB4C-9C77-B888D484B469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4DB-F202-D84E-9A41-C2DE2F4D39A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9269E2A-57E7-FF4F-BFD4-8F39A2F69212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8397-733F-C84D-9D23-EEE7D084B1EC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CD0255-BC36-5C44-BF36-CC95C85FEFFF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69D5D5-963D-9248-B42E-CA00B72A2D74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CF18B4-E014-8A46-A45D-350E00F22AB5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5BBB-3A14-324B-B5DD-36CB3E16643B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A0ED23C-93B3-B341-A327-EDA65BF99A66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CB3-68B9-6949-8D07-968B1EEEAC68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95CB46-5A4B-E44C-8F27-DBB8DA9028B8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73C2-228B-6445-8A93-0368FFF29C60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26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5.pn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45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5.png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5.png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5.pn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5.png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5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5.pn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70.gif"/><Relationship Id="rId5" Type="http://schemas.openxmlformats.org/officeDocument/2006/relationships/image" Target="../media/image71.gif"/><Relationship Id="rId4" Type="http://schemas.openxmlformats.org/officeDocument/2006/relationships/image" Target="../media/image6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5.png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78.gif"/><Relationship Id="rId5" Type="http://schemas.openxmlformats.org/officeDocument/2006/relationships/image" Target="../media/image72.gif"/><Relationship Id="rId4" Type="http://schemas.openxmlformats.org/officeDocument/2006/relationships/image" Target="../media/image8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hyperlink" Target="https://www.youtube.com/watch?v=OQSNhk5ICT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4.png"/><Relationship Id="rId4" Type="http://schemas.openxmlformats.org/officeDocument/2006/relationships/image" Target="../media/image8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4.png"/><Relationship Id="rId4" Type="http://schemas.openxmlformats.org/officeDocument/2006/relationships/image" Target="../media/image8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4.png"/><Relationship Id="rId4" Type="http://schemas.openxmlformats.org/officeDocument/2006/relationships/image" Target="../media/image85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9.gif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4.png"/><Relationship Id="rId5" Type="http://schemas.openxmlformats.org/officeDocument/2006/relationships/image" Target="../media/image92.gif"/><Relationship Id="rId4" Type="http://schemas.openxmlformats.org/officeDocument/2006/relationships/image" Target="../media/image9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5" Type="http://schemas.openxmlformats.org/officeDocument/2006/relationships/image" Target="../media/image4.png"/><Relationship Id="rId4" Type="http://schemas.openxmlformats.org/officeDocument/2006/relationships/image" Target="../media/image9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4.png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97.gif"/><Relationship Id="rId5" Type="http://schemas.openxmlformats.org/officeDocument/2006/relationships/image" Target="../media/image96.gif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99.gif"/><Relationship Id="rId5" Type="http://schemas.openxmlformats.org/officeDocument/2006/relationships/image" Target="../media/image98.gif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101.gif"/><Relationship Id="rId5" Type="http://schemas.openxmlformats.org/officeDocument/2006/relationships/image" Target="../media/image100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5" Type="http://schemas.openxmlformats.org/officeDocument/2006/relationships/image" Target="../media/image102.gif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5" Type="http://schemas.openxmlformats.org/officeDocument/2006/relationships/image" Target="../media/image103.gif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5" Type="http://schemas.openxmlformats.org/officeDocument/2006/relationships/image" Target="../media/image104.gif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6.gif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105.gif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5" Type="http://schemas.openxmlformats.org/officeDocument/2006/relationships/image" Target="../media/image107.gif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5" Type="http://schemas.openxmlformats.org/officeDocument/2006/relationships/image" Target="../media/image108.gif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1.gif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110.gif"/><Relationship Id="rId5" Type="http://schemas.openxmlformats.org/officeDocument/2006/relationships/image" Target="../media/image109.gif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5" Type="http://schemas.openxmlformats.org/officeDocument/2006/relationships/image" Target="../media/image112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第</a:t>
            </a:r>
            <a:r>
              <a:rPr lang="zh-CN" altLang="en-US" b="1" dirty="0">
                <a:solidFill>
                  <a:srgbClr val="002060"/>
                </a:solidFill>
              </a:rPr>
              <a:t>七</a:t>
            </a:r>
            <a:r>
              <a:rPr lang="en-US" dirty="0">
                <a:solidFill>
                  <a:srgbClr val="002060"/>
                </a:solidFill>
              </a:rPr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1216477" y="53043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Seven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B41BD-EB17-2A60-1F73-A4F33D01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Jan 12, 2025 at 10:18:52 PM">
            <a:hlinkClick r:id="" action="ppaction://media"/>
            <a:extLst>
              <a:ext uri="{FF2B5EF4-FFF2-40B4-BE49-F238E27FC236}">
                <a16:creationId xmlns:a16="http://schemas.microsoft.com/office/drawing/2014/main" id="{73889515-8668-A7EB-5070-62FD81693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1479" y="5110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很遠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98" y="2343207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22" y="234320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76193" y="5340793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Far away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7076-7B32-711D-7594-602006EF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0:38 PM">
            <a:hlinkClick r:id="" action="ppaction://media"/>
            <a:extLst>
              <a:ext uri="{FF2B5EF4-FFF2-40B4-BE49-F238E27FC236}">
                <a16:creationId xmlns:a16="http://schemas.microsoft.com/office/drawing/2014/main" id="{1F13326B-8FD4-7EDB-AD24-F0199FA16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5106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得 （</a:t>
            </a:r>
            <a:r>
              <a:rPr lang="en-US" altLang="zh-CN" b="1" dirty="0" err="1">
                <a:solidFill>
                  <a:srgbClr val="002060"/>
                </a:solidFill>
              </a:rPr>
              <a:t>děi</a:t>
            </a:r>
            <a:r>
              <a:rPr lang="zh-CN" altLang="en-US" b="1" dirty="0">
                <a:solidFill>
                  <a:srgbClr val="002060"/>
                </a:solidFill>
              </a:rPr>
              <a:t>）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75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36622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need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+N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B32B2-C4BA-3A27-9642-A7C0094A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0:50 PM">
            <a:hlinkClick r:id="" action="ppaction://media"/>
            <a:extLst>
              <a:ext uri="{FF2B5EF4-FFF2-40B4-BE49-F238E27FC236}">
                <a16:creationId xmlns:a16="http://schemas.microsoft.com/office/drawing/2014/main" id="{C78DAA72-151B-97DA-E6B7-3E3134CEA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5400" y="5110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小時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hour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5DBA0-9284-7FB3-5208-4FEF976B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Jan 12, 2025 at 10:21:24 PM">
            <a:hlinkClick r:id="" action="ppaction://media"/>
            <a:extLst>
              <a:ext uri="{FF2B5EF4-FFF2-40B4-BE49-F238E27FC236}">
                <a16:creationId xmlns:a16="http://schemas.microsoft.com/office/drawing/2014/main" id="{76E261DA-02C9-CE66-A9BA-EAA853B22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3507" y="52869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時間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69" y="2471429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time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15" y="2471429"/>
            <a:ext cx="1905000" cy="190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76D41-1120-9A86-876D-BCFAB68E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Jan 12, 2025 at 10:21:34 PM">
            <a:hlinkClick r:id="" action="ppaction://media"/>
            <a:extLst>
              <a:ext uri="{FF2B5EF4-FFF2-40B4-BE49-F238E27FC236}">
                <a16:creationId xmlns:a16="http://schemas.microsoft.com/office/drawing/2014/main" id="{2204CBFC-9096-AFEA-70CE-11B09F1DC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3900" y="5304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太長了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68996" y="5375417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Too long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35" y="2349925"/>
            <a:ext cx="1905000" cy="19050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89" y="2349925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03" y="2349925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6886-7F69-8897-B2AD-1E342D4D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1:46 PM">
            <a:hlinkClick r:id="" action="ppaction://media"/>
            <a:extLst>
              <a:ext uri="{FF2B5EF4-FFF2-40B4-BE49-F238E27FC236}">
                <a16:creationId xmlns:a16="http://schemas.microsoft.com/office/drawing/2014/main" id="{D54FFC16-19FA-4F3A-8105-75115FBE1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971" y="52306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沒意思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84316" y="539055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boring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E1F15-0E00-DEF8-A732-91CFB314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1:59 PM">
            <a:hlinkClick r:id="" action="ppaction://media"/>
            <a:extLst>
              <a:ext uri="{FF2B5EF4-FFF2-40B4-BE49-F238E27FC236}">
                <a16:creationId xmlns:a16="http://schemas.microsoft.com/office/drawing/2014/main" id="{94B922ED-14F0-3A0E-0672-3B9798C1D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9907" y="5245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建議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3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115783" y="546062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advise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109E0-398B-4E9C-1C1A-1AFF9B42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Jan 12, 2025 at 10:22:10 PM">
            <a:hlinkClick r:id="" action="ppaction://media"/>
            <a:extLst>
              <a:ext uri="{FF2B5EF4-FFF2-40B4-BE49-F238E27FC236}">
                <a16:creationId xmlns:a16="http://schemas.microsoft.com/office/drawing/2014/main" id="{6F4F426A-4536-B9AC-F4DE-37CC7986A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1710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拿</a:t>
            </a:r>
            <a:r>
              <a:rPr lang="zh-CN" altLang="en-US" b="1" dirty="0">
                <a:solidFill>
                  <a:schemeClr val="bg1"/>
                </a:solidFill>
              </a:rPr>
              <a:t>（一）</a:t>
            </a:r>
            <a:r>
              <a:rPr lang="zh-CN" altLang="en-US" b="1" dirty="0">
                <a:solidFill>
                  <a:srgbClr val="002060"/>
                </a:solidFill>
              </a:rPr>
              <a:t>本書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0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489580" y="5522458"/>
            <a:ext cx="438200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Take a book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59" y="2349925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783C-7F22-A9A6-A8E8-F039CC76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2:22 PM">
            <a:hlinkClick r:id="" action="ppaction://media"/>
            <a:extLst>
              <a:ext uri="{FF2B5EF4-FFF2-40B4-BE49-F238E27FC236}">
                <a16:creationId xmlns:a16="http://schemas.microsoft.com/office/drawing/2014/main" id="{F719361A-E3CE-977C-FA92-F09AF5501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1888" y="52328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或者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3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115783" y="5460627"/>
            <a:ext cx="3044674" cy="138499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Or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</a:rPr>
              <a:t>used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choice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type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question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6FBE6-65F9-F084-6648-6A121C1D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Jan 12, 2025 at 10:22:34 PM">
            <a:hlinkClick r:id="" action="ppaction://media"/>
            <a:extLst>
              <a:ext uri="{FF2B5EF4-FFF2-40B4-BE49-F238E27FC236}">
                <a16:creationId xmlns:a16="http://schemas.microsoft.com/office/drawing/2014/main" id="{BCFE6E1C-5ACA-950F-A665-855FFD48B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1623" y="5453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用</a:t>
            </a:r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 err="1">
                <a:solidFill>
                  <a:schemeClr val="bg1"/>
                </a:solidFill>
              </a:rPr>
              <a:t>ipod</a:t>
            </a:r>
            <a:r>
              <a:rPr lang="zh-CN" altLang="en-US" b="1" dirty="0">
                <a:solidFill>
                  <a:schemeClr val="bg1"/>
                </a:solidFill>
              </a:rPr>
              <a:t>）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32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263845" y="531316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6BABC-81F1-CC0D-06BE-47A6F510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2:44 PM">
            <a:hlinkClick r:id="" action="ppaction://media"/>
            <a:extLst>
              <a:ext uri="{FF2B5EF4-FFF2-40B4-BE49-F238E27FC236}">
                <a16:creationId xmlns:a16="http://schemas.microsoft.com/office/drawing/2014/main" id="{17C641F4-A12D-1E37-8157-F8F1FA615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1593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感恩節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319376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Thanksgiving D</a:t>
            </a:r>
            <a:r>
              <a:rPr lang="en-US" altLang="zh-CN" sz="2800" dirty="0">
                <a:solidFill>
                  <a:schemeClr val="bg1"/>
                </a:solidFill>
              </a:rPr>
              <a:t>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32" y="2137554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4" y="2129303"/>
            <a:ext cx="1905000" cy="190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88" y="2137554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929B3-8AC9-8011-7A72-BB0AF59C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Audio Recording Jan 12, 2025 at 10:18:38 PM">
            <a:hlinkClick r:id="" action="ppaction://media"/>
            <a:extLst>
              <a:ext uri="{FF2B5EF4-FFF2-40B4-BE49-F238E27FC236}">
                <a16:creationId xmlns:a16="http://schemas.microsoft.com/office/drawing/2014/main" id="{8F96526A-6ED8-5A0E-407B-C0B764C31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1745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（用</a:t>
            </a:r>
            <a:r>
              <a:rPr lang="en-US" altLang="zh-CN" b="1" dirty="0" err="1"/>
              <a:t>sth</a:t>
            </a:r>
            <a:r>
              <a:rPr lang="zh-CN" altLang="en-US" b="1" dirty="0"/>
              <a:t>）</a:t>
            </a:r>
            <a:r>
              <a:rPr lang="zh-CN" altLang="en-US" b="1" dirty="0">
                <a:solidFill>
                  <a:srgbClr val="002060"/>
                </a:solidFill>
              </a:rPr>
              <a:t>聼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115783" y="548901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Listen 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41EB-FAFE-EDAF-774C-047CAB17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2:55 PM">
            <a:hlinkClick r:id="" action="ppaction://media"/>
            <a:extLst>
              <a:ext uri="{FF2B5EF4-FFF2-40B4-BE49-F238E27FC236}">
                <a16:creationId xmlns:a16="http://schemas.microsoft.com/office/drawing/2014/main" id="{631AD108-E2E6-AAD0-D8E8-B3C5B27E9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要是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3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115783" y="546062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If…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3AA89-9987-094F-1541-97740EAD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3:42 PM">
            <a:hlinkClick r:id="" action="ppaction://media"/>
            <a:extLst>
              <a:ext uri="{FF2B5EF4-FFF2-40B4-BE49-F238E27FC236}">
                <a16:creationId xmlns:a16="http://schemas.microsoft.com/office/drawing/2014/main" id="{BC468BD1-481D-BAE4-12AD-88A0FB7FE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2926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睏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342936" y="546710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sleepy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6839" y="5386549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825D-81A2-A2BB-B97D-6DB3709D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523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睡睡覺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94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489580" y="5522458"/>
            <a:ext cx="438200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sleep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76" y="2349925"/>
            <a:ext cx="1905000" cy="1905000"/>
          </a:xfrm>
          <a:prstGeom prst="rect">
            <a:avLst/>
          </a:prstGeom>
        </p:spPr>
      </p:pic>
      <p:pic>
        <p:nvPicPr>
          <p:cNvPr id="1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8394" y="5130057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DA589-3A1E-DB99-B210-D479F87C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272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回家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3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115783" y="546062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Go home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5501" y="5460627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5F4B7-37CC-8C90-A440-022852E2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0459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吃火鷄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94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489580" y="5522458"/>
            <a:ext cx="438200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eat turkey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76" y="2349925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20314" y="5433203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985C-B600-AEC1-335B-97AD5DFB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05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準備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6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82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774579" y="5443042"/>
            <a:ext cx="3632063" cy="53572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Prepare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+to do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476" y="5467223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4C261-A073-B374-0A37-79CC085C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145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玩玩兒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Enjoy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99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9" y="2349925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0145" y="5349227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C125-26CF-F75A-76E4-1DC7386B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53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遊行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6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4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755547" y="5407872"/>
            <a:ext cx="3632063" cy="53572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parade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9436" y="5407872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25A86-3C8C-0B70-1256-3192EA12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906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同屋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6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4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755547" y="5407872"/>
            <a:ext cx="3632063" cy="53572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roomate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8746" y="5432053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AEAB9-7E81-C1C0-62CF-F0DB278D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259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快</a:t>
            </a:r>
            <a:r>
              <a:rPr lang="zh-CN" altLang="en-US" b="1" dirty="0">
                <a:solidFill>
                  <a:schemeClr val="bg1"/>
                </a:solidFill>
              </a:rPr>
              <a:t>到了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12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344175" y="50031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soon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113F9-D867-DC1C-69F6-FA2394A2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Audio Recording Jan 12, 2025 at 10:19:08 PM">
            <a:hlinkClick r:id="" action="ppaction://media"/>
            <a:extLst>
              <a:ext uri="{FF2B5EF4-FFF2-40B4-BE49-F238E27FC236}">
                <a16:creationId xmlns:a16="http://schemas.microsoft.com/office/drawing/2014/main" id="{940E9511-2DEC-7A6E-5D7D-5B21DC472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1720" y="52647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聊聊天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chat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99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9" y="2349925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2072" y="5487287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7763-3FAA-3153-9608-A5F4185E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82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博物館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museum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99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9" y="2349925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6577" y="5405211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54C0-3678-8267-A337-24CAFC96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678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參觀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6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4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755547" y="5407872"/>
            <a:ext cx="3632063" cy="53572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visit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8725" y="5407872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4D9D6-6BB3-31E6-2819-688AD44D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534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電影院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cinema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99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9" y="2349925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6577" y="5487287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83117-9C1E-00D4-03DC-136836B6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8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看電影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6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Watch movie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6" y="2364027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95" y="2364027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5583" y="5377219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1AEED-33A7-1F48-B5A0-5E60FE92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434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説不定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6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maybe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6" y="2364027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95" y="2364027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6252" y="5395880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5B33-AD82-5117-D06A-9672898C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045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買好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6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4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755547" y="5407872"/>
            <a:ext cx="3632063" cy="53572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Have bought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8746" y="5407872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9DB6E-E231-0F06-C199-08875689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784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在一起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6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together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6" y="2364027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95" y="2364027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1646" y="5367888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CCDE7-AC2B-A99F-EDC3-B2AECCC1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03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不自在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6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 fish out of water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46" y="2364027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95" y="2364027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1646" y="5523143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4666-3384-D6A8-2018-6CC1507A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188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激動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138499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Excited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break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down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emotionally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71365-DF9C-3EB5-601D-14494584DD1E}"/>
              </a:ext>
            </a:extLst>
          </p:cNvPr>
          <p:cNvSpPr txBox="1"/>
          <p:nvPr/>
        </p:nvSpPr>
        <p:spPr>
          <a:xfrm>
            <a:off x="5225645" y="5487286"/>
            <a:ext cx="623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</a:t>
            </a:r>
            <a:r>
              <a:rPr lang="zh-TW" altLang="en-US" dirty="0"/>
              <a:t> </a:t>
            </a:r>
            <a:r>
              <a:rPr lang="en-US" altLang="zh-TW" dirty="0"/>
              <a:t>rainbow</a:t>
            </a:r>
            <a:r>
              <a:rPr lang="zh-TW" altLang="en-US" dirty="0"/>
              <a:t> </a:t>
            </a:r>
            <a:r>
              <a:rPr lang="en-US" altLang="zh-TW" dirty="0"/>
              <a:t>guy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typical</a:t>
            </a:r>
            <a:r>
              <a:rPr lang="zh-TW" altLang="en-US" dirty="0"/>
              <a:t> </a:t>
            </a:r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激動：</a:t>
            </a:r>
            <a:endParaRPr lang="en-US" altLang="zh-TW" dirty="0"/>
          </a:p>
          <a:p>
            <a:r>
              <a:rPr lang="en-US" dirty="0">
                <a:hlinkClick r:id="rId4"/>
              </a:rPr>
              <a:t>https://www.youtube.com/watch?v=OQSNhk5ICTI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 descr="“「激」的筆順動畫”">
            <a:extLst>
              <a:ext uri="{FF2B5EF4-FFF2-40B4-BE49-F238E27FC236}">
                <a16:creationId xmlns:a16="http://schemas.microsoft.com/office/drawing/2014/main" id="{4A6027E9-B40C-26BA-7B81-4B3C19B6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3" y="909938"/>
            <a:ext cx="2455334" cy="24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“「動」的筆順動畫”">
            <a:extLst>
              <a:ext uri="{FF2B5EF4-FFF2-40B4-BE49-F238E27FC236}">
                <a16:creationId xmlns:a16="http://schemas.microsoft.com/office/drawing/2014/main" id="{97FDBFE9-B727-6278-BCF5-8976DF47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65" y="2616198"/>
            <a:ext cx="2455334" cy="24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Jan 15, 2024 at 5:41:28 PM">
            <a:hlinkClick r:id="" action="ppaction://media"/>
            <a:extLst>
              <a:ext uri="{FF2B5EF4-FFF2-40B4-BE49-F238E27FC236}">
                <a16:creationId xmlns:a16="http://schemas.microsoft.com/office/drawing/2014/main" id="{156D075E-2681-0394-B1D4-53E0CC858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4200" y="4060209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2301-827E-5757-F654-575DA2F9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078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快</a:t>
            </a:r>
            <a:r>
              <a:rPr lang="zh-CN" altLang="en-US" b="1" dirty="0">
                <a:solidFill>
                  <a:srgbClr val="002060"/>
                </a:solidFill>
              </a:rPr>
              <a:t>到了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78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634321" y="50031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arrive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58" y="2349925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D14A6-7106-E5FA-EC06-EF23DD52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Audio Recording Jan 12, 2025 at 10:19:21 PM">
            <a:hlinkClick r:id="" action="ppaction://media"/>
            <a:extLst>
              <a:ext uri="{FF2B5EF4-FFF2-40B4-BE49-F238E27FC236}">
                <a16:creationId xmlns:a16="http://schemas.microsoft.com/office/drawing/2014/main" id="{DAD23CF0-A90D-2B07-348C-F760EF0D4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1720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當</a:t>
            </a:r>
            <a:r>
              <a:rPr lang="zh-CN" altLang="en-US" sz="4000" b="1" dirty="0">
                <a:ea typeface="华文楷体" panose="02010600040101010101" pitchFamily="2" charset="-122"/>
              </a:rPr>
              <a:t>然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course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“「當」的筆順動畫”">
            <a:extLst>
              <a:ext uri="{FF2B5EF4-FFF2-40B4-BE49-F238E27FC236}">
                <a16:creationId xmlns:a16="http://schemas.microsoft.com/office/drawing/2014/main" id="{3EA14670-74AD-93EC-422B-827D939D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5:41:17 PM">
            <a:hlinkClick r:id="" action="ppaction://media"/>
            <a:extLst>
              <a:ext uri="{FF2B5EF4-FFF2-40B4-BE49-F238E27FC236}">
                <a16:creationId xmlns:a16="http://schemas.microsoft.com/office/drawing/2014/main" id="{F64359BF-4539-00FE-3BA8-C965D1690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6311" y="5487286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D8895-BE3D-5C1B-2892-956E89F2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020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itchFamily="4" charset="-122"/>
              </a:rPr>
              <a:t>機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場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airport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“「場」的筆順動畫”">
            <a:extLst>
              <a:ext uri="{FF2B5EF4-FFF2-40B4-BE49-F238E27FC236}">
                <a16:creationId xmlns:a16="http://schemas.microsoft.com/office/drawing/2014/main" id="{3FE87515-55CC-2985-C158-DEACF2D7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5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5:41:42 PM">
            <a:hlinkClick r:id="" action="ppaction://media"/>
            <a:extLst>
              <a:ext uri="{FF2B5EF4-FFF2-40B4-BE49-F238E27FC236}">
                <a16:creationId xmlns:a16="http://schemas.microsoft.com/office/drawing/2014/main" id="{9C1B5BE8-69E1-6AEF-056C-75E305511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3951" y="5487286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E08A-72A8-A3C1-D9C7-62E05D5B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582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itchFamily="4" charset="-122"/>
              </a:rPr>
              <a:t>麻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煩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4013441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Troublesome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Adj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r>
              <a:rPr lang="en-US" altLang="zh-TW" sz="2800" dirty="0">
                <a:solidFill>
                  <a:schemeClr val="bg1"/>
                </a:solidFill>
              </a:rPr>
              <a:t>/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trouble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noun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“「煩」的筆順動畫”">
            <a:extLst>
              <a:ext uri="{FF2B5EF4-FFF2-40B4-BE49-F238E27FC236}">
                <a16:creationId xmlns:a16="http://schemas.microsoft.com/office/drawing/2014/main" id="{57B17EC1-1E67-59D3-2A45-55DD1D39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5:42:01 PM">
            <a:hlinkClick r:id="" action="ppaction://media"/>
            <a:extLst>
              <a:ext uri="{FF2B5EF4-FFF2-40B4-BE49-F238E27FC236}">
                <a16:creationId xmlns:a16="http://schemas.microsoft.com/office/drawing/2014/main" id="{472D1F1B-6552-B73A-9853-148CF4123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628593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103E5-4CE1-5798-564D-F32BE1AE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322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itchFamily="4" charset="-122"/>
              </a:rPr>
              <a:t>坐地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鐵</a:t>
            </a:r>
            <a:br>
              <a:rPr lang="en-US" altLang="zh-CN" sz="4000" b="1" dirty="0">
                <a:ea typeface="华文楷体" pitchFamily="4" charset="-122"/>
              </a:rPr>
            </a:br>
            <a:r>
              <a:rPr lang="zh-CN" altLang="en-US" sz="4000" b="1" dirty="0">
                <a:ea typeface="华文楷体" pitchFamily="4" charset="-122"/>
              </a:rPr>
              <a:t>坐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公</a:t>
            </a:r>
            <a:r>
              <a:rPr lang="zh-CN" altLang="en-US" sz="4000" b="1" dirty="0">
                <a:ea typeface="华文楷体" pitchFamily="4" charset="-122"/>
              </a:rPr>
              <a:t>共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汽</a:t>
            </a:r>
            <a:r>
              <a:rPr lang="zh-CN" altLang="en-US" sz="4000" b="1" dirty="0">
                <a:ea typeface="华文楷体" pitchFamily="4" charset="-122"/>
              </a:rPr>
              <a:t>車</a:t>
            </a:r>
            <a:br>
              <a:rPr lang="en-US" altLang="zh-CN" sz="4000" b="1" dirty="0">
                <a:ea typeface="华文楷体" pitchFamily="4" charset="-122"/>
              </a:rPr>
            </a:br>
            <a:r>
              <a:rPr lang="zh-CN" altLang="en-US" sz="4000" b="1" dirty="0">
                <a:ea typeface="华文楷体" pitchFamily="4" charset="-122"/>
              </a:rPr>
              <a:t>坐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出租</a:t>
            </a:r>
            <a:r>
              <a:rPr lang="zh-CN" altLang="en-US" sz="4000" b="1" dirty="0">
                <a:ea typeface="华文楷体" pitchFamily="4" charset="-122"/>
              </a:rPr>
              <a:t>車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47101" y="5402619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Take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subway/bus/taxi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“「鐵」的筆順動畫”">
            <a:extLst>
              <a:ext uri="{FF2B5EF4-FFF2-40B4-BE49-F238E27FC236}">
                <a16:creationId xmlns:a16="http://schemas.microsoft.com/office/drawing/2014/main" id="{BAE506AF-6E21-1E90-8656-F0AC8BCB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52" y="79454"/>
            <a:ext cx="2189635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“「公」的筆順動畫”">
            <a:extLst>
              <a:ext uri="{FF2B5EF4-FFF2-40B4-BE49-F238E27FC236}">
                <a16:creationId xmlns:a16="http://schemas.microsoft.com/office/drawing/2014/main" id="{B53BECDD-8B40-EFF1-78E8-E0208A07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98" y="2622060"/>
            <a:ext cx="1912172" cy="19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“「汽」的筆順動畫”">
            <a:extLst>
              <a:ext uri="{FF2B5EF4-FFF2-40B4-BE49-F238E27FC236}">
                <a16:creationId xmlns:a16="http://schemas.microsoft.com/office/drawing/2014/main" id="{CC2320DA-0162-4C1D-CA08-558161AF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45" y="1986105"/>
            <a:ext cx="1912172" cy="19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“「出」的筆順動畫”">
            <a:extLst>
              <a:ext uri="{FF2B5EF4-FFF2-40B4-BE49-F238E27FC236}">
                <a16:creationId xmlns:a16="http://schemas.microsoft.com/office/drawing/2014/main" id="{B01C22DB-6489-B281-BE7B-4A1C0DE3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5" y="4335819"/>
            <a:ext cx="21336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“「租」的筆順動畫”">
            <a:extLst>
              <a:ext uri="{FF2B5EF4-FFF2-40B4-BE49-F238E27FC236}">
                <a16:creationId xmlns:a16="http://schemas.microsoft.com/office/drawing/2014/main" id="{5B3EDD34-7FC4-8B82-F1AA-03E0D0C9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34" y="4089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5:42:29 PM">
            <a:hlinkClick r:id="" action="ppaction://media"/>
            <a:extLst>
              <a:ext uri="{FF2B5EF4-FFF2-40B4-BE49-F238E27FC236}">
                <a16:creationId xmlns:a16="http://schemas.microsoft.com/office/drawing/2014/main" id="{4CD984E6-A99C-E873-1661-9682E6F8F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5156200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14C35-FF58-84B9-67F5-D47880E0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23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239" y="2675982"/>
            <a:ext cx="3013009" cy="1804327"/>
          </a:xfrm>
        </p:spPr>
        <p:txBody>
          <a:bodyPr/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Söhne"/>
              </a:rPr>
              <a:t>sāi</a:t>
            </a:r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Söhne"/>
              </a:rPr>
              <a:t>chē</a:t>
            </a:r>
            <a:br>
              <a:rPr lang="en-US" dirty="0"/>
            </a:b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塞</a:t>
            </a:r>
            <a:r>
              <a:rPr lang="zh-TW" altLang="en-US" sz="4000" b="1" dirty="0">
                <a:highlight>
                  <a:srgbClr val="FF0000"/>
                </a:highlight>
                <a:ea typeface="华文楷体" pitchFamily="4" charset="-122"/>
              </a:rPr>
              <a:t>  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車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Traffic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jam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“「塞」的筆順動畫”">
            <a:extLst>
              <a:ext uri="{FF2B5EF4-FFF2-40B4-BE49-F238E27FC236}">
                <a16:creationId xmlns:a16="http://schemas.microsoft.com/office/drawing/2014/main" id="{BCC9429B-435E-0B78-91CC-54A94800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6" y="1121704"/>
            <a:ext cx="2997200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“「車」的筆順動畫”">
            <a:extLst>
              <a:ext uri="{FF2B5EF4-FFF2-40B4-BE49-F238E27FC236}">
                <a16:creationId xmlns:a16="http://schemas.microsoft.com/office/drawing/2014/main" id="{BB6B8C9D-FD02-49BF-5316-5370B30D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87" y="3420533"/>
            <a:ext cx="2560560" cy="25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Jan 15, 2024 at 5:42:39 PM">
            <a:hlinkClick r:id="" action="ppaction://media"/>
            <a:extLst>
              <a:ext uri="{FF2B5EF4-FFF2-40B4-BE49-F238E27FC236}">
                <a16:creationId xmlns:a16="http://schemas.microsoft.com/office/drawing/2014/main" id="{7120D5DC-DA0D-D05A-6F10-116B11D72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70081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F898F-5639-72C8-235E-59FAB77D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679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itchFamily="4" charset="-122"/>
              </a:rPr>
              <a:t>出租車</a:t>
            </a:r>
            <a:r>
              <a:rPr lang="zh-CN" altLang="en-US" sz="4000" b="1" dirty="0">
                <a:highlight>
                  <a:srgbClr val="FF0000"/>
                </a:highlight>
                <a:ea typeface="华文楷体" pitchFamily="4" charset="-122"/>
              </a:rPr>
              <a:t>費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Taxi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fee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“「費」的筆順動畫”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5:42:55 PM">
            <a:hlinkClick r:id="" action="ppaction://media"/>
            <a:extLst>
              <a:ext uri="{FF2B5EF4-FFF2-40B4-BE49-F238E27FC236}">
                <a16:creationId xmlns:a16="http://schemas.microsoft.com/office/drawing/2014/main" id="{FE586F60-CC94-8BC6-2957-F197433F5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1931" y="5529619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1A0B-87F1-1B23-7D51-FC662651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655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en-US" b="1" dirty="0" err="1">
                <a:ea typeface="华文楷体" pitchFamily="4" charset="-122"/>
              </a:rPr>
              <a:t>以為</a:t>
            </a:r>
            <a:r>
              <a:rPr lang="en-US" altLang="zh-TW" b="1" dirty="0">
                <a:ea typeface="华文楷体" pitchFamily="4" charset="-122"/>
              </a:rPr>
              <a:t>/</a:t>
            </a:r>
            <a:r>
              <a:rPr lang="zh-TW" altLang="en-US" b="1" dirty="0">
                <a:ea typeface="华文楷体" pitchFamily="4" charset="-122"/>
              </a:rPr>
              <a:t>爲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Thought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wrongly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“「為」的筆順動畫”">
            <a:extLst>
              <a:ext uri="{FF2B5EF4-FFF2-40B4-BE49-F238E27FC236}">
                <a16:creationId xmlns:a16="http://schemas.microsoft.com/office/drawing/2014/main" id="{CA0E8E53-EEF0-132C-CDB8-FCAC0F73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4" y="2237509"/>
            <a:ext cx="2382982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E4774-ABEB-E81A-CE43-7E64A076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566" y="2349925"/>
            <a:ext cx="1905000" cy="1905000"/>
          </a:xfrm>
          <a:prstGeom prst="rect">
            <a:avLst/>
          </a:prstGeom>
        </p:spPr>
      </p:pic>
      <p:pic>
        <p:nvPicPr>
          <p:cNvPr id="6" name="Audio Recording Jan 15, 2024 at 5:43:04 PM">
            <a:hlinkClick r:id="" action="ppaction://media"/>
            <a:extLst>
              <a:ext uri="{FF2B5EF4-FFF2-40B4-BE49-F238E27FC236}">
                <a16:creationId xmlns:a16="http://schemas.microsoft.com/office/drawing/2014/main" id="{20B36DF9-FB9B-A54C-9B66-33B236A4A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08088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529B6-2237-E466-9290-ABF69034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140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英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漢</a:t>
            </a:r>
            <a:r>
              <a:rPr lang="zh-CN" altLang="en-US" sz="4000" b="1" dirty="0">
                <a:ea typeface="华文楷体" panose="02010600040101010101" pitchFamily="2" charset="-122"/>
              </a:rPr>
              <a:t>字典</a:t>
            </a:r>
            <a:br>
              <a:rPr lang="en-US" altLang="zh-CN" sz="4000" b="1" dirty="0">
                <a:ea typeface="华文楷体" panose="02010600040101010101" pitchFamily="2" charset="-122"/>
              </a:rPr>
            </a:br>
            <a:r>
              <a:rPr lang="zh-CN" altLang="en-US" sz="4000" b="1" dirty="0">
                <a:ea typeface="华文楷体" panose="02010600040101010101" pitchFamily="2" charset="-122"/>
              </a:rPr>
              <a:t>漢英字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典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575492" y="5402620"/>
            <a:ext cx="552050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English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Chinese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Dictionary</a:t>
            </a:r>
            <a:r>
              <a:rPr lang="zh-TW" altLang="en-US" sz="2800" dirty="0">
                <a:solidFill>
                  <a:schemeClr val="bg1"/>
                </a:solidFill>
              </a:rPr>
              <a:t>；</a:t>
            </a:r>
            <a:r>
              <a:rPr lang="en-US" altLang="zh-TW" sz="2800" dirty="0">
                <a:solidFill>
                  <a:schemeClr val="bg1"/>
                </a:solidFill>
              </a:rPr>
              <a:t>Chinese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English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Dictionary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4:04 PM">
            <a:hlinkClick r:id="" action="ppaction://media"/>
            <a:extLst>
              <a:ext uri="{FF2B5EF4-FFF2-40B4-BE49-F238E27FC236}">
                <a16:creationId xmlns:a16="http://schemas.microsoft.com/office/drawing/2014/main" id="{D1058FD4-DFEB-C79C-1A06-BFB0F6E26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9466" y="5197706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29DDD-5DCB-45D7-E7D0-C0F72C867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1" y="1673146"/>
            <a:ext cx="1905000" cy="1905000"/>
          </a:xfrm>
          <a:prstGeom prst="rect">
            <a:avLst/>
          </a:prstGeom>
        </p:spPr>
      </p:pic>
      <p:pic>
        <p:nvPicPr>
          <p:cNvPr id="24578" name="Picture 2" descr="“「典」的筆順動畫”">
            <a:extLst>
              <a:ext uri="{FF2B5EF4-FFF2-40B4-BE49-F238E27FC236}">
                <a16:creationId xmlns:a16="http://schemas.microsoft.com/office/drawing/2014/main" id="{A102652D-3CB6-5982-D71F-1F4C588C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31" y="326902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10CB8-E6FA-8B27-3374-D7E3C938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275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TW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幸虧</a:t>
            </a:r>
            <a:br>
              <a:rPr lang="en-US" altLang="zh-TW" sz="4000" b="1" dirty="0">
                <a:highlight>
                  <a:srgbClr val="FF0000"/>
                </a:highlight>
                <a:ea typeface="华文楷体" panose="02010600040101010101" pitchFamily="2" charset="-122"/>
              </a:rPr>
            </a:br>
            <a:r>
              <a:rPr lang="zh-TW" altLang="en-US" sz="4000" b="1" dirty="0">
                <a:ea typeface="华文楷体" panose="02010600040101010101" pitchFamily="2" charset="-122"/>
              </a:rPr>
              <a:t>幸福</a:t>
            </a:r>
            <a:r>
              <a:rPr lang="zh-TW" altLang="en-US" b="1" dirty="0">
                <a:ea typeface="华文楷体" panose="02010600040101010101" pitchFamily="2" charset="-122"/>
              </a:rPr>
              <a:t>；</a:t>
            </a:r>
            <a:r>
              <a:rPr lang="zh-TW" altLang="en-US" sz="4000" b="1" dirty="0">
                <a:ea typeface="华文楷体" panose="02010600040101010101" pitchFamily="2" charset="-122"/>
              </a:rPr>
              <a:t>多虧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334886"/>
            <a:ext cx="3466959" cy="369332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fortunately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3:36 PM">
            <a:hlinkClick r:id="" action="ppaction://media"/>
            <a:extLst>
              <a:ext uri="{FF2B5EF4-FFF2-40B4-BE49-F238E27FC236}">
                <a16:creationId xmlns:a16="http://schemas.microsoft.com/office/drawing/2014/main" id="{590951CC-1174-51E9-9803-A2150C8A0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3866" y="5113152"/>
            <a:ext cx="812800" cy="812800"/>
          </a:xfrm>
          <a:prstGeom prst="rect">
            <a:avLst/>
          </a:prstGeom>
        </p:spPr>
      </p:pic>
      <p:pic>
        <p:nvPicPr>
          <p:cNvPr id="25602" name="Picture 2" descr="“「幸」的筆順動畫”">
            <a:extLst>
              <a:ext uri="{FF2B5EF4-FFF2-40B4-BE49-F238E27FC236}">
                <a16:creationId xmlns:a16="http://schemas.microsoft.com/office/drawing/2014/main" id="{5B4A72D3-04CE-1320-3A74-E7F01BEC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6" y="1117600"/>
            <a:ext cx="1837267" cy="1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“「虧」的筆順動畫”">
            <a:extLst>
              <a:ext uri="{FF2B5EF4-FFF2-40B4-BE49-F238E27FC236}">
                <a16:creationId xmlns:a16="http://schemas.microsoft.com/office/drawing/2014/main" id="{2DD6C213-140F-C15B-0182-CB922D73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54867"/>
            <a:ext cx="2021531" cy="20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372C-84A4-431B-6F24-5180F4B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975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寂寞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lonely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3:25 PM">
            <a:hlinkClick r:id="" action="ppaction://media"/>
            <a:extLst>
              <a:ext uri="{FF2B5EF4-FFF2-40B4-BE49-F238E27FC236}">
                <a16:creationId xmlns:a16="http://schemas.microsoft.com/office/drawing/2014/main" id="{3419367C-CD2D-25BC-CE7E-D80754C6E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7551" y="5487286"/>
            <a:ext cx="812800" cy="812800"/>
          </a:xfrm>
          <a:prstGeom prst="rect">
            <a:avLst/>
          </a:prstGeom>
        </p:spPr>
      </p:pic>
      <p:pic>
        <p:nvPicPr>
          <p:cNvPr id="26626" name="Picture 2" descr="“「寂」的筆順動畫”">
            <a:extLst>
              <a:ext uri="{FF2B5EF4-FFF2-40B4-BE49-F238E27FC236}">
                <a16:creationId xmlns:a16="http://schemas.microsoft.com/office/drawing/2014/main" id="{641F835A-5696-7B71-D38B-14105DD9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86" y="528987"/>
            <a:ext cx="2675466" cy="23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“「寞」的筆順動畫”">
            <a:extLst>
              <a:ext uri="{FF2B5EF4-FFF2-40B4-BE49-F238E27FC236}">
                <a16:creationId xmlns:a16="http://schemas.microsoft.com/office/drawing/2014/main" id="{0B03042F-4698-E35D-922F-BEC948C1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31" y="2130900"/>
            <a:ext cx="2675467" cy="26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0E8B1-679A-ED91-AA2B-EB216250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486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28" y="2343207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打算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7639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Plan to do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B3BF5-75FE-4580-72E3-04B7D214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19:31 PM">
            <a:hlinkClick r:id="" action="ppaction://media"/>
            <a:extLst>
              <a:ext uri="{FF2B5EF4-FFF2-40B4-BE49-F238E27FC236}">
                <a16:creationId xmlns:a16="http://schemas.microsoft.com/office/drawing/2014/main" id="{0CCF7E6C-0BDC-4F76-F20B-EC6CB01D6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45147" y="51868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TW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挺</a:t>
            </a:r>
            <a:r>
              <a:rPr lang="zh-TW" altLang="en-US" sz="4000" b="1" dirty="0">
                <a:ea typeface="华文楷体" panose="02010600040101010101" pitchFamily="2" charset="-122"/>
              </a:rPr>
              <a:t>不錯的</a:t>
            </a:r>
            <a:br>
              <a:rPr lang="en-US" altLang="zh-TW" sz="4000" b="1" dirty="0">
                <a:ea typeface="华文楷体" panose="02010600040101010101" pitchFamily="2" charset="-122"/>
              </a:rPr>
            </a:br>
            <a:r>
              <a:rPr lang="zh-TW" altLang="en-US" sz="4000" b="1" dirty="0">
                <a:ea typeface="华文楷体" panose="02010600040101010101" pitchFamily="2" charset="-122"/>
              </a:rPr>
              <a:t>挺</a:t>
            </a:r>
            <a:r>
              <a:rPr lang="en-US" altLang="zh-TW" sz="4000" b="1" dirty="0">
                <a:ea typeface="华文楷体" panose="02010600040101010101" pitchFamily="2" charset="-122"/>
              </a:rPr>
              <a:t>Adj.</a:t>
            </a:r>
            <a:r>
              <a:rPr lang="zh-TW" altLang="en-US" sz="4000" b="1" dirty="0">
                <a:ea typeface="华文楷体" panose="02010600040101010101" pitchFamily="2" charset="-122"/>
              </a:rPr>
              <a:t>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highlight>
                  <a:srgbClr val="FF0000"/>
                </a:highlight>
              </a:rPr>
              <a:t>Quite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3:00 PM">
            <a:hlinkClick r:id="" action="ppaction://media"/>
            <a:extLst>
              <a:ext uri="{FF2B5EF4-FFF2-40B4-BE49-F238E27FC236}">
                <a16:creationId xmlns:a16="http://schemas.microsoft.com/office/drawing/2014/main" id="{08ECE149-413F-6D98-CE6F-8781B0F93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2800" y="5121506"/>
            <a:ext cx="812800" cy="812800"/>
          </a:xfrm>
          <a:prstGeom prst="rect">
            <a:avLst/>
          </a:prstGeom>
        </p:spPr>
      </p:pic>
      <p:pic>
        <p:nvPicPr>
          <p:cNvPr id="27650" name="Picture 2" descr="“「挺」的筆順動畫”">
            <a:extLst>
              <a:ext uri="{FF2B5EF4-FFF2-40B4-BE49-F238E27FC236}">
                <a16:creationId xmlns:a16="http://schemas.microsoft.com/office/drawing/2014/main" id="{D617E5F6-3307-C949-CF37-899BFB28D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21" y="2396916"/>
            <a:ext cx="2586143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B008-33F7-99E4-D12D-3C3C9C2E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84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祝你好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運</a:t>
            </a:r>
            <a:r>
              <a:rPr lang="zh-CN" altLang="en-US" sz="4000" b="1" dirty="0">
                <a:ea typeface="华文楷体" panose="02010600040101010101" pitchFamily="2" charset="-122"/>
              </a:rPr>
              <a:t>！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Good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luck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2:50 PM">
            <a:hlinkClick r:id="" action="ppaction://media"/>
            <a:extLst>
              <a:ext uri="{FF2B5EF4-FFF2-40B4-BE49-F238E27FC236}">
                <a16:creationId xmlns:a16="http://schemas.microsoft.com/office/drawing/2014/main" id="{6F77FF4A-7069-3FD2-A8FE-EF4DF6B02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000" y="4944563"/>
            <a:ext cx="812800" cy="812800"/>
          </a:xfrm>
          <a:prstGeom prst="rect">
            <a:avLst/>
          </a:prstGeom>
        </p:spPr>
      </p:pic>
      <p:pic>
        <p:nvPicPr>
          <p:cNvPr id="28674" name="Picture 2" descr="“「運」的筆順動畫”">
            <a:extLst>
              <a:ext uri="{FF2B5EF4-FFF2-40B4-BE49-F238E27FC236}">
                <a16:creationId xmlns:a16="http://schemas.microsoft.com/office/drawing/2014/main" id="{8CB49AE5-1ABD-CCC0-B74D-70E3B716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658533"/>
            <a:ext cx="2675467" cy="228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EEC23-AC8A-B10E-DADE-217305EF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877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對我很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客</a:t>
            </a:r>
            <a:r>
              <a:rPr lang="zh-CN" altLang="en-US" sz="4000" b="1" dirty="0">
                <a:ea typeface="华文楷体" panose="02010600040101010101" pitchFamily="2" charset="-122"/>
              </a:rPr>
              <a:t>氣</a:t>
            </a:r>
            <a:br>
              <a:rPr lang="en-US" altLang="zh-CN" sz="4000" b="1" dirty="0">
                <a:ea typeface="华文楷体" panose="02010600040101010101" pitchFamily="2" charset="-122"/>
              </a:rPr>
            </a:br>
            <a:r>
              <a:rPr lang="en-US" altLang="zh-CN" sz="4000" b="1" dirty="0">
                <a:ea typeface="华文楷体" panose="02010600040101010101" pitchFamily="2" charset="-122"/>
              </a:rPr>
              <a:t>A</a:t>
            </a:r>
            <a:r>
              <a:rPr lang="zh-CN" altLang="en-US" sz="4000" b="1" dirty="0">
                <a:ea typeface="华文楷体" panose="02010600040101010101" pitchFamily="2" charset="-122"/>
              </a:rPr>
              <a:t>對</a:t>
            </a:r>
            <a:r>
              <a:rPr lang="en-US" altLang="zh-CN" sz="4000" b="1" dirty="0">
                <a:ea typeface="华文楷体" panose="02010600040101010101" pitchFamily="2" charset="-122"/>
              </a:rPr>
              <a:t>B</a:t>
            </a:r>
            <a:r>
              <a:rPr lang="zh-CN" altLang="en-US" sz="4000" b="1" dirty="0">
                <a:ea typeface="华文楷体" panose="02010600040101010101" pitchFamily="2" charset="-122"/>
              </a:rPr>
              <a:t>很</a:t>
            </a:r>
            <a:r>
              <a:rPr lang="en-US" altLang="zh-CN" sz="4000" b="1" dirty="0">
                <a:ea typeface="华文楷体" panose="02010600040101010101" pitchFamily="2" charset="-122"/>
              </a:rPr>
              <a:t>adj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414890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treats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politely/A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kind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2:33 PM">
            <a:hlinkClick r:id="" action="ppaction://media"/>
            <a:extLst>
              <a:ext uri="{FF2B5EF4-FFF2-40B4-BE49-F238E27FC236}">
                <a16:creationId xmlns:a16="http://schemas.microsoft.com/office/drawing/2014/main" id="{6FBCA5E5-53C1-43D2-BC5A-3EA175698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41734" y="5487286"/>
            <a:ext cx="812800" cy="812800"/>
          </a:xfrm>
          <a:prstGeom prst="rect">
            <a:avLst/>
          </a:prstGeom>
        </p:spPr>
      </p:pic>
      <p:pic>
        <p:nvPicPr>
          <p:cNvPr id="29698" name="Picture 2" descr="“「客」的筆順動畫”">
            <a:extLst>
              <a:ext uri="{FF2B5EF4-FFF2-40B4-BE49-F238E27FC236}">
                <a16:creationId xmlns:a16="http://schemas.microsoft.com/office/drawing/2014/main" id="{008B30BC-3391-4256-52EE-35B8BB23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092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0B157-6852-0AC2-456F-4B9CDF79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068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ea typeface="华文楷体" panose="02010600040101010101" pitchFamily="2" charset="-122"/>
              </a:rPr>
              <a:t>不過</a:t>
            </a:r>
            <a:r>
              <a:rPr lang="zh-CN" altLang="en-US" sz="4000" b="1" dirty="0">
                <a:ea typeface="华文楷体" panose="02010600040101010101" pitchFamily="2" charset="-122"/>
              </a:rPr>
              <a:t>那兒的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風景</a:t>
            </a:r>
            <a:r>
              <a:rPr lang="zh-CN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华文楷体" panose="02010600040101010101" pitchFamily="2" charset="-122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倒</a:t>
            </a:r>
            <a:r>
              <a:rPr lang="zh-CN" altLang="en-US" sz="4000" b="1" dirty="0">
                <a:ea typeface="华文楷体" panose="02010600040101010101" pitchFamily="2" charset="-122"/>
              </a:rPr>
              <a:t>是不錯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4419841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</a:rPr>
              <a:t>But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scenery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rgbClr val="FFC000"/>
                </a:solidFill>
              </a:rPr>
              <a:t>surprisingly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1:48 PM">
            <a:hlinkClick r:id="" action="ppaction://media"/>
            <a:extLst>
              <a:ext uri="{FF2B5EF4-FFF2-40B4-BE49-F238E27FC236}">
                <a16:creationId xmlns:a16="http://schemas.microsoft.com/office/drawing/2014/main" id="{12E6CD62-33B3-41EA-9250-6BC73E5C6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3200" y="5487286"/>
            <a:ext cx="812800" cy="812800"/>
          </a:xfrm>
          <a:prstGeom prst="rect">
            <a:avLst/>
          </a:prstGeom>
        </p:spPr>
      </p:pic>
      <p:pic>
        <p:nvPicPr>
          <p:cNvPr id="30722" name="Picture 2" descr="“「風」的筆順動畫”">
            <a:extLst>
              <a:ext uri="{FF2B5EF4-FFF2-40B4-BE49-F238E27FC236}">
                <a16:creationId xmlns:a16="http://schemas.microsoft.com/office/drawing/2014/main" id="{0810E602-6573-52EF-2E7D-CFBD3F01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9" y="1269999"/>
            <a:ext cx="1786467" cy="17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“「景」的筆順動畫”">
            <a:extLst>
              <a:ext uri="{FF2B5EF4-FFF2-40B4-BE49-F238E27FC236}">
                <a16:creationId xmlns:a16="http://schemas.microsoft.com/office/drawing/2014/main" id="{619385EB-4918-B742-4F1A-834BCCC8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802467"/>
            <a:ext cx="2336799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45CE-6D03-D71E-D433-49FC27CD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0202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也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許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Perhaps</a:t>
            </a:r>
            <a:r>
              <a:rPr lang="zh-TW" altLang="en-US" sz="2800" dirty="0">
                <a:solidFill>
                  <a:schemeClr val="bg1"/>
                </a:solidFill>
              </a:rPr>
              <a:t>；</a:t>
            </a:r>
            <a:r>
              <a:rPr lang="en-US" altLang="zh-TW" sz="2800" dirty="0">
                <a:solidFill>
                  <a:schemeClr val="bg1"/>
                </a:solidFill>
              </a:rPr>
              <a:t>maybe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1:18 PM">
            <a:hlinkClick r:id="" action="ppaction://media"/>
            <a:extLst>
              <a:ext uri="{FF2B5EF4-FFF2-40B4-BE49-F238E27FC236}">
                <a16:creationId xmlns:a16="http://schemas.microsoft.com/office/drawing/2014/main" id="{E456D33F-E017-0211-35DF-DFA7CAB85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8400" y="5342496"/>
            <a:ext cx="812800" cy="812800"/>
          </a:xfrm>
          <a:prstGeom prst="rect">
            <a:avLst/>
          </a:prstGeom>
        </p:spPr>
      </p:pic>
      <p:pic>
        <p:nvPicPr>
          <p:cNvPr id="31746" name="Picture 2" descr="“「許」的筆順動畫”">
            <a:extLst>
              <a:ext uri="{FF2B5EF4-FFF2-40B4-BE49-F238E27FC236}">
                <a16:creationId xmlns:a16="http://schemas.microsoft.com/office/drawing/2014/main" id="{7476423E-8948-24D5-7C53-FC1BDDA1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4" y="107529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98E1-00F7-97F0-2359-9D8DED9A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667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別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亂</a:t>
            </a:r>
            <a:r>
              <a:rPr lang="zh-CN" altLang="en-US" sz="4000" b="1" dirty="0">
                <a:ea typeface="华文楷体" panose="02010600040101010101" pitchFamily="2" charset="-122"/>
              </a:rPr>
              <a:t>想了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overthink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1:04 PM">
            <a:hlinkClick r:id="" action="ppaction://media"/>
            <a:extLst>
              <a:ext uri="{FF2B5EF4-FFF2-40B4-BE49-F238E27FC236}">
                <a16:creationId xmlns:a16="http://schemas.microsoft.com/office/drawing/2014/main" id="{C8A430EC-A663-B028-DFA0-DC98BC493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5197706"/>
            <a:ext cx="812800" cy="812800"/>
          </a:xfrm>
          <a:prstGeom prst="rect">
            <a:avLst/>
          </a:prstGeom>
        </p:spPr>
      </p:pic>
      <p:pic>
        <p:nvPicPr>
          <p:cNvPr id="32770" name="Picture 2" descr="“「亂」的筆順動畫”">
            <a:extLst>
              <a:ext uri="{FF2B5EF4-FFF2-40B4-BE49-F238E27FC236}">
                <a16:creationId xmlns:a16="http://schemas.microsoft.com/office/drawing/2014/main" id="{A9BF2582-9DC1-EFC9-8BE3-5F765572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6886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B333B-9F32-CB3F-4176-03BC1B72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729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祝你一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路</a:t>
            </a:r>
            <a:r>
              <a:rPr lang="zh-CN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华文楷体" panose="02010600040101010101" pitchFamily="2" charset="-122"/>
              </a:rPr>
              <a:t>平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安</a:t>
            </a:r>
            <a:r>
              <a:rPr lang="zh-CN" altLang="en-US" sz="4000" b="1" dirty="0">
                <a:ea typeface="华文楷体" panose="02010600040101010101" pitchFamily="2" charset="-122"/>
              </a:rPr>
              <a:t>！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safe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journey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0:45 PM">
            <a:hlinkClick r:id="" action="ppaction://media"/>
            <a:extLst>
              <a:ext uri="{FF2B5EF4-FFF2-40B4-BE49-F238E27FC236}">
                <a16:creationId xmlns:a16="http://schemas.microsoft.com/office/drawing/2014/main" id="{4CFF946E-CAA5-3292-3505-8AE018EE4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1951" y="5478819"/>
            <a:ext cx="812800" cy="812800"/>
          </a:xfrm>
          <a:prstGeom prst="rect">
            <a:avLst/>
          </a:prstGeom>
        </p:spPr>
      </p:pic>
      <p:pic>
        <p:nvPicPr>
          <p:cNvPr id="33794" name="Picture 2" descr="“「路」的筆順動畫”">
            <a:extLst>
              <a:ext uri="{FF2B5EF4-FFF2-40B4-BE49-F238E27FC236}">
                <a16:creationId xmlns:a16="http://schemas.microsoft.com/office/drawing/2014/main" id="{AFE424B1-BCBD-D614-B58F-54C6D033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81" y="566382"/>
            <a:ext cx="2671220" cy="22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“「安」的筆順動畫”">
            <a:extLst>
              <a:ext uri="{FF2B5EF4-FFF2-40B4-BE49-F238E27FC236}">
                <a16:creationId xmlns:a16="http://schemas.microsoft.com/office/drawing/2014/main" id="{89748518-7223-5C48-0F73-0ADF98BA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49" y="2952168"/>
            <a:ext cx="2387600" cy="16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“「平」的筆順動畫”">
            <a:extLst>
              <a:ext uri="{FF2B5EF4-FFF2-40B4-BE49-F238E27FC236}">
                <a16:creationId xmlns:a16="http://schemas.microsoft.com/office/drawing/2014/main" id="{904A3486-428B-64F2-AA52-E254CA74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91" y="2952168"/>
            <a:ext cx="2387601" cy="18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7E93-0EC6-7F40-ED15-E97CA7C6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139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2" y="2274611"/>
            <a:ext cx="3498979" cy="2456442"/>
          </a:xfrm>
        </p:spPr>
        <p:txBody>
          <a:bodyPr/>
          <a:lstStyle/>
          <a:p>
            <a:r>
              <a:rPr lang="zh-CN" altLang="en-US" sz="4000" b="1" dirty="0">
                <a:ea typeface="华文楷体" panose="02010600040101010101" pitchFamily="2" charset="-122"/>
              </a:rPr>
              <a:t>玩得</a:t>
            </a:r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開</a:t>
            </a:r>
            <a:r>
              <a:rPr lang="zh-CN" altLang="en-US" sz="4000" b="1" dirty="0">
                <a:ea typeface="华文楷体" panose="02010600040101010101" pitchFamily="2" charset="-122"/>
              </a:rPr>
              <a:t>心</a:t>
            </a:r>
            <a:r>
              <a:rPr lang="zh-TW" altLang="en-US" sz="4000" b="1" dirty="0">
                <a:ea typeface="华文楷体" panose="02010600040101010101" pitchFamily="2" charset="-122"/>
              </a:rPr>
              <a:t>！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Have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fun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Jan 15, 2024 at 4:10:29 PM">
            <a:hlinkClick r:id="" action="ppaction://media"/>
            <a:extLst>
              <a:ext uri="{FF2B5EF4-FFF2-40B4-BE49-F238E27FC236}">
                <a16:creationId xmlns:a16="http://schemas.microsoft.com/office/drawing/2014/main" id="{DD4562BE-5E81-DAE9-6E8C-B7F367E7D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5342496"/>
            <a:ext cx="812800" cy="812800"/>
          </a:xfrm>
          <a:prstGeom prst="rect">
            <a:avLst/>
          </a:prstGeom>
        </p:spPr>
      </p:pic>
      <p:pic>
        <p:nvPicPr>
          <p:cNvPr id="34818" name="Picture 2" descr="“「開」的筆順動畫”">
            <a:extLst>
              <a:ext uri="{FF2B5EF4-FFF2-40B4-BE49-F238E27FC236}">
                <a16:creationId xmlns:a16="http://schemas.microsoft.com/office/drawing/2014/main" id="{73CFD566-430D-543B-C709-4EE57A5F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0" y="1405466"/>
            <a:ext cx="4267200" cy="39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364E-1ACD-6E27-2819-A2B10B61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6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坐飛機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68996" y="5375417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By plane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35" y="2349925"/>
            <a:ext cx="1905000" cy="19050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89" y="2349925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03" y="2349925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E9699-2225-D688-6038-D8CCF79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Audio Recording Jan 12, 2025 at 10:19:43 PM">
            <a:hlinkClick r:id="" action="ppaction://media"/>
            <a:extLst>
              <a:ext uri="{FF2B5EF4-FFF2-40B4-BE49-F238E27FC236}">
                <a16:creationId xmlns:a16="http://schemas.microsoft.com/office/drawing/2014/main" id="{0545D61D-C326-31AE-0EBA-BCCE7BFA7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51184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去</a:t>
            </a:r>
            <a:r>
              <a:rPr lang="zh-CN" altLang="en-US" b="1" dirty="0">
                <a:solidFill>
                  <a:schemeClr val="bg1"/>
                </a:solidFill>
              </a:rPr>
              <a:t>（加州）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68996" y="5413324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+place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35" y="2349925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E4B9-0A6F-D264-04C2-4431D92F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19:55 PM">
            <a:hlinkClick r:id="" action="ppaction://media"/>
            <a:extLst>
              <a:ext uri="{FF2B5EF4-FFF2-40B4-BE49-F238E27FC236}">
                <a16:creationId xmlns:a16="http://schemas.microsoft.com/office/drawing/2014/main" id="{20C7D31D-DD08-BB4A-E09A-4EC84F08C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1237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去</a:t>
            </a:r>
            <a:r>
              <a:rPr lang="zh-CN" altLang="en-US" b="1" dirty="0">
                <a:solidFill>
                  <a:srgbClr val="002060"/>
                </a:solidFill>
              </a:rPr>
              <a:t>加州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396073" y="4927065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California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18" y="2349925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60" y="2349925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D3364-4753-A148-EBBA-E168718A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19:55 PM">
            <a:hlinkClick r:id="" action="ppaction://media"/>
            <a:extLst>
              <a:ext uri="{FF2B5EF4-FFF2-40B4-BE49-F238E27FC236}">
                <a16:creationId xmlns:a16="http://schemas.microsoft.com/office/drawing/2014/main" id="{0F056721-00C8-38ED-7AB8-A144788C8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1720" y="51231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女朋友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68996" y="5375417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girlfriend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35" y="2349925"/>
            <a:ext cx="1905000" cy="19050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89" y="2349925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03" y="2349925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A322-D106-AD7E-4ED1-45C7A683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Jan 12, 2025 at 10:20:24 PM">
            <a:hlinkClick r:id="" action="ppaction://media"/>
            <a:extLst>
              <a:ext uri="{FF2B5EF4-FFF2-40B4-BE49-F238E27FC236}">
                <a16:creationId xmlns:a16="http://schemas.microsoft.com/office/drawing/2014/main" id="{705494B1-287F-A050-5037-B7B158C51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0858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7729</TotalTime>
  <Words>456</Words>
  <Application>Microsoft Macintosh PowerPoint</Application>
  <PresentationFormat>Widescreen</PresentationFormat>
  <Paragraphs>173</Paragraphs>
  <Slides>57</Slides>
  <Notes>0</Notes>
  <HiddenSlides>0</HiddenSlides>
  <MMClips>57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Söhne</vt:lpstr>
      <vt:lpstr>华文楷体</vt:lpstr>
      <vt:lpstr>Calibri</vt:lpstr>
      <vt:lpstr>Calibri Light</vt:lpstr>
      <vt:lpstr>Rockwell</vt:lpstr>
      <vt:lpstr>Wingdings</vt:lpstr>
      <vt:lpstr>Atlas</vt:lpstr>
      <vt:lpstr>第七課</vt:lpstr>
      <vt:lpstr>感恩節</vt:lpstr>
      <vt:lpstr>快到了</vt:lpstr>
      <vt:lpstr>快到了</vt:lpstr>
      <vt:lpstr>打算</vt:lpstr>
      <vt:lpstr>坐飛機</vt:lpstr>
      <vt:lpstr>去（加州）</vt:lpstr>
      <vt:lpstr>去加州</vt:lpstr>
      <vt:lpstr>女朋友</vt:lpstr>
      <vt:lpstr>很遠</vt:lpstr>
      <vt:lpstr>得 （děi）</vt:lpstr>
      <vt:lpstr>小時</vt:lpstr>
      <vt:lpstr>時間</vt:lpstr>
      <vt:lpstr>太長了</vt:lpstr>
      <vt:lpstr>沒意思</vt:lpstr>
      <vt:lpstr>建議</vt:lpstr>
      <vt:lpstr>拿（一）本書</vt:lpstr>
      <vt:lpstr>或者</vt:lpstr>
      <vt:lpstr>用（ipod）</vt:lpstr>
      <vt:lpstr>（用sth）聼</vt:lpstr>
      <vt:lpstr>要是</vt:lpstr>
      <vt:lpstr>睏</vt:lpstr>
      <vt:lpstr>睡睡覺</vt:lpstr>
      <vt:lpstr>回家</vt:lpstr>
      <vt:lpstr>吃火鷄</vt:lpstr>
      <vt:lpstr>準備</vt:lpstr>
      <vt:lpstr>玩玩兒</vt:lpstr>
      <vt:lpstr>遊行</vt:lpstr>
      <vt:lpstr>同屋</vt:lpstr>
      <vt:lpstr>聊聊天</vt:lpstr>
      <vt:lpstr>博物館</vt:lpstr>
      <vt:lpstr>參觀</vt:lpstr>
      <vt:lpstr>電影院</vt:lpstr>
      <vt:lpstr>看電影</vt:lpstr>
      <vt:lpstr>説不定</vt:lpstr>
      <vt:lpstr>買好</vt:lpstr>
      <vt:lpstr>在一起</vt:lpstr>
      <vt:lpstr>不自在</vt:lpstr>
      <vt:lpstr>激動</vt:lpstr>
      <vt:lpstr>當然</vt:lpstr>
      <vt:lpstr>機場</vt:lpstr>
      <vt:lpstr>麻煩</vt:lpstr>
      <vt:lpstr>坐地鐵 坐公共汽車 坐出租車</vt:lpstr>
      <vt:lpstr>sāi chē 塞  車</vt:lpstr>
      <vt:lpstr>出租車費</vt:lpstr>
      <vt:lpstr>以為/爲</vt:lpstr>
      <vt:lpstr>英漢字典 漢英字典</vt:lpstr>
      <vt:lpstr>幸虧 幸福；多虧</vt:lpstr>
      <vt:lpstr>寂寞</vt:lpstr>
      <vt:lpstr>挺不錯的 挺Adj.的</vt:lpstr>
      <vt:lpstr>祝你好運！</vt:lpstr>
      <vt:lpstr>對我很客氣 A對B很adj</vt:lpstr>
      <vt:lpstr>不過那兒的風景倒是不錯</vt:lpstr>
      <vt:lpstr>也許</vt:lpstr>
      <vt:lpstr>別亂想了</vt:lpstr>
      <vt:lpstr>祝你一路平安！</vt:lpstr>
      <vt:lpstr>玩得開心！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428</cp:revision>
  <dcterms:created xsi:type="dcterms:W3CDTF">2023-09-12T22:19:26Z</dcterms:created>
  <dcterms:modified xsi:type="dcterms:W3CDTF">2025-01-13T03:23:47Z</dcterms:modified>
</cp:coreProperties>
</file>